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7" r:id="rId11"/>
    <p:sldId id="268" r:id="rId12"/>
    <p:sldId id="270" r:id="rId13"/>
    <p:sldId id="269" r:id="rId14"/>
    <p:sldId id="271" r:id="rId15"/>
    <p:sldId id="273" r:id="rId16"/>
    <p:sldId id="272" r:id="rId17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A8B1-2A66-41AC-BEFD-416C10C75789}" type="datetimeFigureOut">
              <a:rPr lang="ar-EG" smtClean="0"/>
              <a:t>23/08/1441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7CD5-8B29-4097-9747-8B82785C44C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96024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A8B1-2A66-41AC-BEFD-416C10C75789}" type="datetimeFigureOut">
              <a:rPr lang="ar-EG" smtClean="0"/>
              <a:t>23/08/1441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7CD5-8B29-4097-9747-8B82785C44C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92854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A8B1-2A66-41AC-BEFD-416C10C75789}" type="datetimeFigureOut">
              <a:rPr lang="ar-EG" smtClean="0"/>
              <a:t>23/08/1441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7CD5-8B29-4097-9747-8B82785C44C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1261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A8B1-2A66-41AC-BEFD-416C10C75789}" type="datetimeFigureOut">
              <a:rPr lang="ar-EG" smtClean="0"/>
              <a:t>23/08/1441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7CD5-8B29-4097-9747-8B82785C44C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04134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A8B1-2A66-41AC-BEFD-416C10C75789}" type="datetimeFigureOut">
              <a:rPr lang="ar-EG" smtClean="0"/>
              <a:t>23/08/1441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7CD5-8B29-4097-9747-8B82785C44C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63425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A8B1-2A66-41AC-BEFD-416C10C75789}" type="datetimeFigureOut">
              <a:rPr lang="ar-EG" smtClean="0"/>
              <a:t>23/08/1441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7CD5-8B29-4097-9747-8B82785C44C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14002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A8B1-2A66-41AC-BEFD-416C10C75789}" type="datetimeFigureOut">
              <a:rPr lang="ar-EG" smtClean="0"/>
              <a:t>23/08/1441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7CD5-8B29-4097-9747-8B82785C44C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1557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A8B1-2A66-41AC-BEFD-416C10C75789}" type="datetimeFigureOut">
              <a:rPr lang="ar-EG" smtClean="0"/>
              <a:t>23/08/1441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7CD5-8B29-4097-9747-8B82785C44C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3573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A8B1-2A66-41AC-BEFD-416C10C75789}" type="datetimeFigureOut">
              <a:rPr lang="ar-EG" smtClean="0"/>
              <a:t>23/08/1441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7CD5-8B29-4097-9747-8B82785C44C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52132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A8B1-2A66-41AC-BEFD-416C10C75789}" type="datetimeFigureOut">
              <a:rPr lang="ar-EG" smtClean="0"/>
              <a:t>23/08/1441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7CD5-8B29-4097-9747-8B82785C44C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67272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A8B1-2A66-41AC-BEFD-416C10C75789}" type="datetimeFigureOut">
              <a:rPr lang="ar-EG" smtClean="0"/>
              <a:t>23/08/1441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7CD5-8B29-4097-9747-8B82785C44C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28974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AA8B1-2A66-41AC-BEFD-416C10C75789}" type="datetimeFigureOut">
              <a:rPr lang="ar-EG" smtClean="0"/>
              <a:t>23/08/1441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87CD5-8B29-4097-9747-8B82785C44C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1549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b="1" dirty="0" smtClean="0">
                <a:solidFill>
                  <a:srgbClr val="FF0000"/>
                </a:solidFill>
              </a:rPr>
              <a:t>بناء وتنمية المقتنيات في مكتبات الأطفال</a:t>
            </a:r>
            <a:endParaRPr lang="ar-EG" b="1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err="1" smtClean="0">
                <a:solidFill>
                  <a:srgbClr val="0070C0"/>
                </a:solidFill>
              </a:rPr>
              <a:t>د.عبدالرحيم</a:t>
            </a:r>
            <a:r>
              <a:rPr lang="ar-EG" dirty="0" smtClean="0">
                <a:solidFill>
                  <a:srgbClr val="0070C0"/>
                </a:solidFill>
              </a:rPr>
              <a:t> محمد عبدالرحيم أحمد</a:t>
            </a:r>
            <a:endParaRPr lang="ar-E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512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أنواع الفهرسة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971600" y="3886200"/>
            <a:ext cx="7344816" cy="1752600"/>
          </a:xfrm>
        </p:spPr>
        <p:txBody>
          <a:bodyPr/>
          <a:lstStyle/>
          <a:p>
            <a:endParaRPr lang="ar-EG" dirty="0" smtClean="0"/>
          </a:p>
          <a:p>
            <a:pPr algn="r"/>
            <a:r>
              <a:rPr lang="ar-EG" dirty="0" smtClean="0">
                <a:solidFill>
                  <a:srgbClr val="00B0F0"/>
                </a:solidFill>
              </a:rPr>
              <a:t>الفهرسة الوصفية                الفهرسة الموضوعية </a:t>
            </a:r>
          </a:p>
          <a:p>
            <a:endParaRPr lang="ar-EG" dirty="0"/>
          </a:p>
        </p:txBody>
      </p:sp>
      <p:sp>
        <p:nvSpPr>
          <p:cNvPr id="4" name="سهم إلى اليسار واليمين 3"/>
          <p:cNvSpPr/>
          <p:nvPr/>
        </p:nvSpPr>
        <p:spPr>
          <a:xfrm>
            <a:off x="4427984" y="4437112"/>
            <a:ext cx="1512168" cy="79208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28254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أ- الفهرسة الوصفية 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70C0"/>
                </a:solidFill>
              </a:rPr>
              <a:t>عبارة عن وصف مادي لمصادر المعلومات من خلال ذكر البيانات </a:t>
            </a:r>
            <a:r>
              <a:rPr lang="ar-EG" dirty="0" err="1" smtClean="0">
                <a:solidFill>
                  <a:srgbClr val="0070C0"/>
                </a:solidFill>
              </a:rPr>
              <a:t>الببليوجرافية</a:t>
            </a:r>
            <a:r>
              <a:rPr lang="ar-EG" dirty="0" smtClean="0">
                <a:solidFill>
                  <a:srgbClr val="0070C0"/>
                </a:solidFill>
              </a:rPr>
              <a:t>  للمصدر مثل العنوان، المؤلفين، بيانات النشر ...إلخ</a:t>
            </a:r>
            <a:endParaRPr lang="ar-E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422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ب- الفهرسة الموضوعية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70C0"/>
                </a:solidFill>
              </a:rPr>
              <a:t>وهي وصف للمحتوي الموضوعي لمصدر المعلومات من خلال تحديد الموضوع أو الموضوعات التي يتناولها المصدر</a:t>
            </a:r>
            <a:endParaRPr lang="ar-E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0105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2- التصنيف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ar-EG" dirty="0" smtClean="0">
                <a:solidFill>
                  <a:srgbClr val="0070C0"/>
                </a:solidFill>
              </a:rPr>
              <a:t>وهو عبارة عن ترتيب وتنظيم مصادر المعلومات بحيث يتم تجميع المصادر المتشابهة مع بعضها وفصل المصادر غير المتشابهة عن بعضها.</a:t>
            </a:r>
            <a:endParaRPr lang="ar-E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617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3- التكشيف 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70C0"/>
                </a:solidFill>
              </a:rPr>
              <a:t>وهي إعداد كشافات </a:t>
            </a:r>
            <a:endParaRPr lang="ar-E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7708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الكشافات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EG" dirty="0" smtClean="0">
                <a:solidFill>
                  <a:srgbClr val="0070C0"/>
                </a:solidFill>
              </a:rPr>
              <a:t>الكشاف عبارة عن دليل أو قائمة بالمفاهيم والمصطلحات الواردة في مصادر المعلومات والتي تساعد علي التعرف علي محتويات المصدر المعلوماتية بطريقة أكثر تفصيلاً</a:t>
            </a:r>
            <a:endParaRPr lang="ar-E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4819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الاستخلاص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70C0"/>
                </a:solidFill>
              </a:rPr>
              <a:t>القيام بإعداد مستخلصات لتعريف المستفيد بالعناصر الرئيسة التي تعبر عن مصدر المعلومات</a:t>
            </a:r>
            <a:endParaRPr lang="ar-E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072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تعريف بناء تنمية المقتنيات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70C0"/>
                </a:solidFill>
              </a:rPr>
              <a:t>هي توفير مصادر المعلومات المناسبة واللازمة لتقديم الخدمات المعلوماتية اللازمة للمستفيدين من مكتبات الأطفال</a:t>
            </a:r>
            <a:endParaRPr lang="ar-E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246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1- دراسة المستفيدين للتعرف علي احتياجاتهم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70C0"/>
                </a:solidFill>
              </a:rPr>
              <a:t>من خلال عمل مسح عام وآخر خاص لمعرفة احتياجات المستفيدين</a:t>
            </a:r>
            <a:endParaRPr lang="ar-E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944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2- إعداد سياسة لبناء وتنمية المقتنيات وتطويرها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70C0"/>
                </a:solidFill>
              </a:rPr>
              <a:t>السياسة عبارة عن بيان مكتوب به عناصر وبنود تحدد كيفية بناء وتنمية المقتنيات</a:t>
            </a:r>
            <a:endParaRPr lang="ar-E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068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3- اختيار المصادر المناسبة للمستفيدين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70C0"/>
                </a:solidFill>
              </a:rPr>
              <a:t>بالاعتماد علي أدوات الاختيار مثل إعلانات وكتالوجات الناشرين والمعارض ومقترحات القراء وغيرها</a:t>
            </a:r>
            <a:endParaRPr lang="ar-E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55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4- التزويد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70C0"/>
                </a:solidFill>
              </a:rPr>
              <a:t>وهو الحصول الفعلي علي مصادر المعلومات عن طريق الشراء أو التبادل أو الإهداء أو الإيداع القانوني</a:t>
            </a:r>
            <a:endParaRPr lang="ar-E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195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5- الجرد والصيانة والتنقية والاستبعاد بمكتبات الأطفال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70C0"/>
                </a:solidFill>
              </a:rPr>
              <a:t>وهي العمليات التي تهدف إلي تنمية المقتنيات</a:t>
            </a:r>
            <a:endParaRPr lang="ar-E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187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FF0000"/>
                </a:solidFill>
              </a:rPr>
              <a:t>العمليات الفنية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ar-EG" dirty="0" smtClean="0">
                <a:solidFill>
                  <a:srgbClr val="0070C0"/>
                </a:solidFill>
              </a:rPr>
              <a:t>تعرف العمليات الفنية بأنها المهام والأنشطة التي يقوم بها أخصائي المكتبات في عمله تحقيقاً لهدف معين وهذه المهام تعتمد علي الأسس والتقنيات و </a:t>
            </a:r>
            <a:r>
              <a:rPr lang="ar-EG" dirty="0" err="1" smtClean="0">
                <a:solidFill>
                  <a:srgbClr val="0070C0"/>
                </a:solidFill>
              </a:rPr>
              <a:t>االخطوات</a:t>
            </a:r>
            <a:r>
              <a:rPr lang="ar-EG" dirty="0" smtClean="0">
                <a:solidFill>
                  <a:srgbClr val="0070C0"/>
                </a:solidFill>
              </a:rPr>
              <a:t> العلمية التي تحدد كيفية القيام بهذه المهام ويتم دراستها من خلال المقررات الدراسية في أقسام المكتبات والمعلومات</a:t>
            </a:r>
            <a:endParaRPr lang="ar-E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605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1</a:t>
            </a:r>
            <a:r>
              <a:rPr lang="ar-EG" dirty="0" smtClean="0">
                <a:solidFill>
                  <a:srgbClr val="FF0000"/>
                </a:solidFill>
              </a:rPr>
              <a:t>- الفهرسة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EG" dirty="0" smtClean="0">
                <a:solidFill>
                  <a:srgbClr val="00B0F0"/>
                </a:solidFill>
              </a:rPr>
              <a:t>هي وصف لمصادر المعلومات</a:t>
            </a:r>
            <a:endParaRPr lang="ar-EG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76759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275</Words>
  <Application>Microsoft Office PowerPoint</Application>
  <PresentationFormat>عرض على الشاشة (3:4)‏</PresentationFormat>
  <Paragraphs>33</Paragraphs>
  <Slides>16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نسق Office</vt:lpstr>
      <vt:lpstr>بناء وتنمية المقتنيات في مكتبات الأطفال</vt:lpstr>
      <vt:lpstr>تعريف بناء تنمية المقتنيات</vt:lpstr>
      <vt:lpstr>1- دراسة المستفيدين للتعرف علي احتياجاتهم</vt:lpstr>
      <vt:lpstr>2- إعداد سياسة لبناء وتنمية المقتنيات وتطويرها</vt:lpstr>
      <vt:lpstr>3- اختيار المصادر المناسبة للمستفيدين</vt:lpstr>
      <vt:lpstr>4- التزويد</vt:lpstr>
      <vt:lpstr>5- الجرد والصيانة والتنقية والاستبعاد بمكتبات الأطفال</vt:lpstr>
      <vt:lpstr>العمليات الفنية</vt:lpstr>
      <vt:lpstr>1- الفهرسة</vt:lpstr>
      <vt:lpstr>أنواع الفهرسة</vt:lpstr>
      <vt:lpstr>أ- الفهرسة الوصفية </vt:lpstr>
      <vt:lpstr>ب- الفهرسة الموضوعية</vt:lpstr>
      <vt:lpstr>2- التصنيف</vt:lpstr>
      <vt:lpstr>3- التكشيف </vt:lpstr>
      <vt:lpstr>الكشافات</vt:lpstr>
      <vt:lpstr>الاستخلاص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بناء وتنمية المقتنيات في مكتبات الأطفال</dc:title>
  <dc:creator>dream</dc:creator>
  <cp:lastModifiedBy>dream</cp:lastModifiedBy>
  <cp:revision>2</cp:revision>
  <dcterms:created xsi:type="dcterms:W3CDTF">2020-04-16T16:18:56Z</dcterms:created>
  <dcterms:modified xsi:type="dcterms:W3CDTF">2020-04-16T16:38:41Z</dcterms:modified>
</cp:coreProperties>
</file>